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87" r:id="rId2"/>
    <p:sldId id="361" r:id="rId3"/>
    <p:sldId id="282" r:id="rId4"/>
    <p:sldId id="294" r:id="rId5"/>
    <p:sldId id="355" r:id="rId6"/>
    <p:sldId id="295" r:id="rId7"/>
    <p:sldId id="346" r:id="rId8"/>
    <p:sldId id="362" r:id="rId9"/>
    <p:sldId id="364" r:id="rId10"/>
    <p:sldId id="363" r:id="rId11"/>
    <p:sldId id="297" r:id="rId12"/>
    <p:sldId id="359" r:id="rId13"/>
    <p:sldId id="323" r:id="rId14"/>
    <p:sldId id="365" r:id="rId15"/>
    <p:sldId id="299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  <p:sldId id="389" r:id="rId40"/>
    <p:sldId id="390" r:id="rId41"/>
    <p:sldId id="391" r:id="rId42"/>
    <p:sldId id="392" r:id="rId43"/>
    <p:sldId id="393" r:id="rId44"/>
    <p:sldId id="326" r:id="rId45"/>
    <p:sldId id="394" r:id="rId46"/>
    <p:sldId id="395" r:id="rId47"/>
    <p:sldId id="396" r:id="rId48"/>
    <p:sldId id="397" r:id="rId49"/>
    <p:sldId id="334" r:id="rId50"/>
    <p:sldId id="398" r:id="rId51"/>
    <p:sldId id="399" r:id="rId52"/>
    <p:sldId id="400" r:id="rId53"/>
    <p:sldId id="401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E13F"/>
    <a:srgbClr val="FFF7DD"/>
    <a:srgbClr val="E5F8FF"/>
    <a:srgbClr val="D1F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277" autoAdjust="0"/>
  </p:normalViewPr>
  <p:slideViewPr>
    <p:cSldViewPr>
      <p:cViewPr varScale="1">
        <p:scale>
          <a:sx n="109" d="100"/>
          <a:sy n="109" d="100"/>
        </p:scale>
        <p:origin x="167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6D048-AA60-41FF-8296-B8F7EB268396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E8509-B13A-4A64-A49D-F1BE1DB11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r" rtl="1"/>
            <a:endParaRPr lang="en-US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ar-SA" altLang="en-US"/>
              <a:t>هفته پژوهش و فناوری 1386</a:t>
            </a:r>
            <a:endParaRPr lang="en-US" altLang="en-US"/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3231C87-0927-4F72-91AA-EE38A542871A}" type="slidenum">
              <a:rPr lang="ar-SA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316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559CB-9810-43BE-A294-76AE65B9805A}" type="datetimeFigureOut">
              <a:rPr lang="en-US" smtClean="0"/>
              <a:pPr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1F1EC-7E92-4B66-BF71-8EF9A0A837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75;&#1591;&#1604;&#1575;&#1593;&#1575;&#1578;%20&#1605;&#1602;&#1575;&#1604;&#1607;!R41C1:R59C11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3C9:R18C1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3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C2:R11C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4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3C2:R22C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5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4C2:R33C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6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35C2:R44C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7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46C2:R55C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8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57C2:R66C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588;&#1582;&#1589;&#1575;&#1578;%20&#1601;&#1585;&#1583;&#1740;!R1C1:R13C8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9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68C2:R77C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0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79C2:R88C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1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90C2:R99C3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2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01C2:R110C3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3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12C2:R121C3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4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23C2:R132C3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25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34C2:R143C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6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45C2:R154C3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27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56C2:R165C3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8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67C2:R176C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29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78C2:R187C3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30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189C2:R198C3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31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00C2:R209C3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32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11C2:R220C3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33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22C2:R231C3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34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33C2:R242C3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35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44C2:R253C3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36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55C2:R264C3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37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66C2:R275C3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38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77C2:R286C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83;&#1608;&#1585;&#1607;%20&#1705;&#1575;&#1585;&#1588;&#1606;&#1575;&#1587;&#1740;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39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88C2:R297C3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40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299C2:R308C3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41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310C2:R319C3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wos.pdf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42.emf"/><Relationship Id="rId4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605;&#1602;&#1575;&#1604;&#1575;&#1578;%20&#1593;&#1604;&#1605;&#1740;%20&#1662;&#1688;&#1608;&#1607;&#1588;&#1740;!R321C2:R330C3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91;&#1585;&#1581;%20&#1607;&#1575;&#1740;%20&#1662;&#1688;&#1608;&#1607;&#1588;&#1740;%20&#1608;%20&#1601;&#1606;&#1575;&#1608;&#1585;&#1740;!R1C1:R14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91;&#1585;&#1581;%20&#1607;&#1575;&#1740;%20&#1662;&#1688;&#1608;&#1607;&#1588;&#1740;%20&#1608;%20&#1601;&#1606;&#1575;&#1608;&#1585;&#1740;!R16C1:R29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91;&#1585;&#1581;%20&#1607;&#1575;&#1740;%20&#1662;&#1688;&#1608;&#1607;&#1588;&#1740;%20&#1608;%20&#1601;&#1606;&#1575;&#1608;&#1585;&#1740;!R31C1:R44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91;&#1585;&#1581;%20&#1607;&#1575;&#1740;%20&#1662;&#1688;&#1608;&#1607;&#1588;&#1740;%20&#1608;%20&#1601;&#1606;&#1575;&#1608;&#1585;&#1740;!R46C1:R59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91;&#1585;&#1581;%20&#1607;&#1575;&#1740;%20&#1662;&#1688;&#1608;&#1607;&#1588;&#1740;%20&#1608;%20&#1601;&#1606;&#1575;&#1608;&#1585;&#1740;!R61C1:R74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705;&#1578;&#1575;&#1576;!R1C1:R17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44.png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83;&#1575;&#1583;&#1607;%20&#1705;&#1740;&#1601;&#1740;&#1578;%20&#1570;&#1605;&#1608;&#1586;&#1588;&#1740;!%5bUpgradeFile.xlsx%5d&#1583;&#1575;&#1583;&#1607;%20&#1705;&#1740;&#1601;&#1740;&#1578;%20&#1570;&#1605;&#1608;&#1586;&#1588;&#1740;%20Chart%20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705;&#1578;&#1575;&#1576;!R20C1:R36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705;&#1578;&#1575;&#1576;!R39C1:R55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705;&#1578;&#1575;&#1576;!R58C1:R74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705;&#1578;&#1575;&#1576;!R77C1:R93C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83;&#1608;&#1585;&#1607;%20&#1578;&#1581;&#1589;&#1740;&#1604;&#1575;&#1578;%20&#1578;&#1705;&#1605;&#1740;&#1604;&#1740;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83;&#1575;&#1583;&#1607;%20&#1705;&#1740;&#1601;&#1740;&#1578;%20&#1570;&#1605;&#1608;&#1586;&#1588;&#1740;!%5bUpgradeFile.xlsx%5d&#1583;&#1575;&#1583;&#1607;%20&#1705;&#1740;&#1601;&#1740;&#1578;%20&#1570;&#1605;&#1608;&#1586;&#1588;&#1740;%20Chart%20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75;&#1591;&#1604;&#1575;&#1593;&#1575;&#1578;%20&#1605;&#1602;&#1575;&#1604;&#1607;!R1C1:R19C11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maeil\Desktop\&#1601;&#1575;&#1740;&#1604;%20&#1575;&#1585;&#1575;&#1574;&#1607;%20&#1662;&#1585;&#1608;&#1606;&#1583;&#1607;%20&#1583;&#1585;%20&#1607;&#1740;&#1575;&#1578;%20&#1575;&#1580;&#1585;&#1575;&#1740;&#1740;%20&#1580;&#1584;&#1576;%20&#1580;&#1583;&#1740;&#1583;\UpgradeFile.xlsx!&#1575;&#1591;&#1604;&#1575;&#1593;&#1575;&#1578;%20&#1605;&#1602;&#1575;&#1604;&#1607;!R21C1:R39C11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61984BE8-D01B-4D66-9D61-793922CD7CD4}" type="slidenum">
              <a:rPr lang="ar-SA" altLang="en-US" smtClean="0">
                <a:latin typeface="Garamond" pitchFamily="18" charset="0"/>
              </a:rPr>
              <a:pPr/>
              <a:t>1</a:t>
            </a:fld>
            <a:endParaRPr lang="en-US" altLang="en-US">
              <a:latin typeface="Garamond" pitchFamily="18" charset="0"/>
            </a:endParaRPr>
          </a:p>
        </p:txBody>
      </p:sp>
      <p:pic>
        <p:nvPicPr>
          <p:cNvPr id="3075" name="Picture 2" descr="6_besm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48680"/>
            <a:ext cx="29845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4437112"/>
            <a:ext cx="6048672" cy="1384995"/>
          </a:xfrm>
          <a:prstGeom prst="rect">
            <a:avLst/>
          </a:prstGeom>
          <a:solidFill>
            <a:srgbClr val="D5E13F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B Lotus" panose="00000400000000000000" pitchFamily="2" charset="-78"/>
              </a:rPr>
              <a:t>خلاصه پرونده تبدیل وضعیت اعضاء هیات علمی</a:t>
            </a:r>
          </a:p>
          <a:p>
            <a:pPr algn="ctr"/>
            <a:endParaRPr lang="fa-IR" sz="2800" b="1" dirty="0">
              <a:cs typeface="B Lotus" panose="00000400000000000000" pitchFamily="2" charset="-78"/>
            </a:endParaRPr>
          </a:p>
          <a:p>
            <a:pPr algn="ctr"/>
            <a:r>
              <a:rPr lang="fa-IR" sz="2800" b="1" dirty="0">
                <a:cs typeface="B Lotus" panose="00000400000000000000" pitchFamily="2" charset="-78"/>
              </a:rPr>
              <a:t>دبیرخانه هیات اجرایی جذب دانشگاه کردستان</a:t>
            </a:r>
          </a:p>
        </p:txBody>
      </p:sp>
    </p:spTree>
    <p:extLst>
      <p:ext uri="{BB962C8B-B14F-4D97-AF65-F5344CB8AC3E}">
        <p14:creationId xmlns:p14="http://schemas.microsoft.com/office/powerpoint/2010/main" val="670529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35E109ED-A41C-EEB1-D004-D481072C26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5464"/>
              </p:ext>
            </p:extLst>
          </p:nvPr>
        </p:nvGraphicFramePr>
        <p:xfrm>
          <a:off x="-5577" y="989012"/>
          <a:ext cx="9144000" cy="487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Worksheet" r:id="rId3" imgW="10158544" imgH="5419961" progId="Excel.Sheet.12">
                  <p:link updateAutomatic="1"/>
                </p:oleObj>
              </mc:Choice>
              <mc:Fallback>
                <p:oleObj name="Worksheet" r:id="rId3" imgW="10158544" imgH="541996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5577" y="989012"/>
                        <a:ext cx="9144000" cy="4879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3184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fa-IR" dirty="0"/>
              <a:t>-</a:t>
            </a:r>
            <a:r>
              <a:rPr lang="en-US" dirty="0"/>
              <a:t>index</a:t>
            </a:r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9F2A51C-60C0-454D-9D6A-1C18876FB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9712" y="1649685"/>
            <a:ext cx="5616624" cy="5019675"/>
          </a:xfrm>
          <a:prstGeom prst="rect">
            <a:avLst/>
          </a:prstGeom>
        </p:spPr>
      </p:pic>
      <p:pic>
        <p:nvPicPr>
          <p:cNvPr id="1026" name="Picture 2" descr="Google Scholar | UOC Library">
            <a:extLst>
              <a:ext uri="{FF2B5EF4-FFF2-40B4-BE49-F238E27FC236}">
                <a16:creationId xmlns:a16="http://schemas.microsoft.com/office/drawing/2014/main" xmlns="" id="{CA6EC858-8882-4C26-B89E-508FEC115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4638"/>
            <a:ext cx="1934344" cy="129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71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fa-IR" dirty="0"/>
              <a:t>-</a:t>
            </a:r>
            <a:r>
              <a:rPr lang="en-US" dirty="0"/>
              <a:t>index</a:t>
            </a:r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9F2A51C-60C0-454D-9D6A-1C18876FB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9712" y="1649685"/>
            <a:ext cx="5616624" cy="5019675"/>
          </a:xfrm>
          <a:prstGeom prst="rect">
            <a:avLst/>
          </a:prstGeom>
        </p:spPr>
      </p:pic>
      <p:pic>
        <p:nvPicPr>
          <p:cNvPr id="1026" name="Picture 2" descr="Google Scholar | UOC Library">
            <a:extLst>
              <a:ext uri="{FF2B5EF4-FFF2-40B4-BE49-F238E27FC236}">
                <a16:creationId xmlns:a16="http://schemas.microsoft.com/office/drawing/2014/main" xmlns="" id="{CA6EC858-8882-4C26-B89E-508FEC115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4638"/>
            <a:ext cx="1934344" cy="129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604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8949092C-296C-CC8E-F04B-EB7C410172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234422"/>
              </p:ext>
            </p:extLst>
          </p:nvPr>
        </p:nvGraphicFramePr>
        <p:xfrm>
          <a:off x="1280160" y="42376"/>
          <a:ext cx="6583680" cy="6773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Worksheet" r:id="rId3" imgW="4300467" imgH="4424242" progId="Excel.Sheet.12">
                  <p:link updateAutomatic="1"/>
                </p:oleObj>
              </mc:Choice>
              <mc:Fallback>
                <p:oleObj name="Worksheet" r:id="rId3" imgW="4300467" imgH="442424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0160" y="42376"/>
                        <a:ext cx="6583680" cy="6773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0232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xmlns="" id="{BB1EF5CF-4ED3-9183-EECE-F5A5CC54A1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719395"/>
              </p:ext>
            </p:extLst>
          </p:nvPr>
        </p:nvGraphicFramePr>
        <p:xfrm>
          <a:off x="42114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4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5507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hlinkClick r:id="rId3" action="ppaction://hlinkfile"/>
            <a:extLst>
              <a:ext uri="{FF2B5EF4-FFF2-40B4-BE49-F238E27FC236}">
                <a16:creationId xmlns:a16="http://schemas.microsoft.com/office/drawing/2014/main" xmlns="" id="{DA9DBB17-5437-A492-03B9-458DBA6B1327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xmlns="" id="{D8C01AD4-B41B-CF1F-DCD1-E4F19D6FA8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203815"/>
              </p:ext>
            </p:extLst>
          </p:nvPr>
        </p:nvGraphicFramePr>
        <p:xfrm>
          <a:off x="42109" y="1516825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09" y="1516825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7531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C6389C69-28F7-E60E-F0E5-373C89D328D7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3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835BB94F-5718-6BC8-A54E-367ADE962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29459"/>
              </p:ext>
            </p:extLst>
          </p:nvPr>
        </p:nvGraphicFramePr>
        <p:xfrm>
          <a:off x="42113" y="1523110"/>
          <a:ext cx="2948113" cy="384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0"/>
                        <a:ext cx="2948113" cy="3840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2111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763C7EFD-ED35-CCF6-5C2C-F820697A7005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4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EBFB0654-00D7-1E04-1941-1FF1320738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576255"/>
              </p:ext>
            </p:extLst>
          </p:nvPr>
        </p:nvGraphicFramePr>
        <p:xfrm>
          <a:off x="53268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68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5253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B525455B-F775-FBD4-D2B7-63AD49604CAD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5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EAA495C2-E137-25BC-7224-3C560BEB60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364277"/>
              </p:ext>
            </p:extLst>
          </p:nvPr>
        </p:nvGraphicFramePr>
        <p:xfrm>
          <a:off x="47726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726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5343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D1CB89B4-9433-DE2D-CD29-20BB9EDB9819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6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E0493E33-D06D-401E-9E4C-93D3B5EA09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006492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0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41C1E69F-3733-CA62-8EAE-074C6DBA31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935808"/>
              </p:ext>
            </p:extLst>
          </p:nvPr>
        </p:nvGraphicFramePr>
        <p:xfrm>
          <a:off x="485775" y="14288"/>
          <a:ext cx="8172450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3" imgW="8172441" imgH="6829432" progId="Excel.Sheet.12">
                  <p:link updateAutomatic="1"/>
                </p:oleObj>
              </mc:Choice>
              <mc:Fallback>
                <p:oleObj name="Worksheet" r:id="rId3" imgW="8172441" imgH="682943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775" y="14288"/>
                        <a:ext cx="8172450" cy="682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3446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0517A219-828F-FCE1-6172-F75366FE1E24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7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B6EAFFB2-DB6B-704B-8FF6-58F4C0E0C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017045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054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F99DB3C-E989-08D4-7B28-58BFEB65EC4E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8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1DC2C679-06A9-5179-A56B-FBF8A62605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939421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3449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C4A87F34-8A5D-72E6-37C8-90A41C121BD5}"/>
              </a:ext>
            </a:extLst>
          </p:cNvPr>
          <p:cNvSpPr txBox="1"/>
          <p:nvPr/>
        </p:nvSpPr>
        <p:spPr>
          <a:xfrm>
            <a:off x="8019812" y="83902"/>
            <a:ext cx="1043184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9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F507EE92-A732-8643-ECEB-D6AC01FCC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971168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8235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01565B22-BDBE-5CF0-28BD-437062900DA5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10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79580D92-80B9-1932-EC3B-23BE3F7334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532436"/>
              </p:ext>
            </p:extLst>
          </p:nvPr>
        </p:nvGraphicFramePr>
        <p:xfrm>
          <a:off x="47869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69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95860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F5C1DE5B-1029-73BE-FA42-BDE6930753D4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11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8D86063A-A185-A0D5-69E0-4111609E43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371879"/>
              </p:ext>
            </p:extLst>
          </p:nvPr>
        </p:nvGraphicFramePr>
        <p:xfrm>
          <a:off x="42113" y="1522367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2367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0132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673AB334-EF2C-840B-CCC8-77CA231FD8F4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12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197481A6-E95D-A8BF-A218-C15D8CB1A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301672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2764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6B2DD4AB-C680-A6BD-BEF3-043F1126DB85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13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2A357C34-1D4B-5D59-84DF-7533A323A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761503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8093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254B4C9C-E0D2-2A69-0120-86F94490051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14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F062E049-9ACB-0267-DC9D-375D0F732B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721730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677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863CC189-2818-13E6-B586-C92D4F44A832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15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xmlns="" id="{08710F6D-1535-C9A0-C40A-CC4C9CAAC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516829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63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62008311-948D-B52C-D211-1072709685FD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16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8ADC8378-2759-74E0-38C8-25893CE28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868260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6983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98152"/>
              </p:ext>
            </p:extLst>
          </p:nvPr>
        </p:nvGraphicFramePr>
        <p:xfrm>
          <a:off x="0" y="762961"/>
          <a:ext cx="9144000" cy="5354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7807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افتخارات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0924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استاد برتر پژوهشی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1-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2-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3-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4-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0106276"/>
                  </a:ext>
                </a:extLst>
              </a:tr>
              <a:tr h="446735">
                <a:tc>
                  <a:txBody>
                    <a:bodyPr/>
                    <a:lstStyle/>
                    <a:p>
                      <a:pPr algn="ctr" rtl="1"/>
                      <a:r>
                        <a:rPr lang="fa-IR" sz="2400" smtClean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استاد برتر آموزشی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6735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1-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6735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2-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6735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3-</a:t>
                      </a:r>
                      <a:endParaRPr lang="en-US" sz="2400" dirty="0">
                        <a:solidFill>
                          <a:schemeClr val="tx1"/>
                        </a:solidFill>
                        <a:cs typeface="B Lotus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46735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Lotus" panose="00000400000000000000" pitchFamily="2" charset="-78"/>
                        </a:rPr>
                        <a:t>4-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898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65C8DB16-38B0-4EA1-0828-836C01490CE5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17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6CCFA8E9-1D97-116A-874B-150095A211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044334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54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hlinkClick r:id="rId3" action="ppaction://hlinkfile"/>
            <a:extLst>
              <a:ext uri="{FF2B5EF4-FFF2-40B4-BE49-F238E27FC236}">
                <a16:creationId xmlns:a16="http://schemas.microsoft.com/office/drawing/2014/main" xmlns="" id="{9A3D05E6-2CB9-D7D2-0188-55119493CB2A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18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9873ED4F-9B73-2384-B56F-29AD36388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131708"/>
              </p:ext>
            </p:extLst>
          </p:nvPr>
        </p:nvGraphicFramePr>
        <p:xfrm>
          <a:off x="42113" y="151686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1686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73320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6A767AC5-D3B7-C659-B1F1-F6A194A00FA1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19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7B935202-D665-EB86-0680-F610A1DE3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590381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3351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0096589B-8CC5-D815-9185-2D248EBA6933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20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9B9AD3BE-9147-263E-7AE6-87C863A79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057947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00850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EA45DCB0-AECF-1887-845F-DF9858F3EA7A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21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3459B491-C42B-FB6A-94B4-FE685F5B5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819087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6731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E66A5704-3E6C-4906-6A70-818E83BA9929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22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1CD2120B-3E19-3F60-7410-1A583BB4F0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713709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28099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01065187-A1FC-54E0-DD13-E37444E1C90A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23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353545E9-F893-7D7B-AC58-7BB2719FF2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867868"/>
              </p:ext>
            </p:extLst>
          </p:nvPr>
        </p:nvGraphicFramePr>
        <p:xfrm>
          <a:off x="42113" y="1522367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2367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81229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E9BDD10B-0BE4-B0FE-7925-A980CA4A616E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24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04EB4FBF-18E4-D3DB-3BED-8E4423B98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595331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11154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02659E3-F3F2-9D6B-5CA4-61CCEE929EA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25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AA0C8A31-6CFA-6E7A-E624-D323CE4A4C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710980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83970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02659E3-F3F2-9D6B-5CA4-61CCEE929EA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26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E2B4B6E1-29AF-5B3F-4EAB-E22F418360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832754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5087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EAE72113-B6E0-A4A9-8F6F-5324B7523E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140254"/>
              </p:ext>
            </p:extLst>
          </p:nvPr>
        </p:nvGraphicFramePr>
        <p:xfrm>
          <a:off x="-68263" y="60326"/>
          <a:ext cx="9235440" cy="6728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Worksheet" r:id="rId3" imgW="8767821" imgH="6386555" progId="Excel.Sheet.12">
                  <p:link updateAutomatic="1"/>
                </p:oleObj>
              </mc:Choice>
              <mc:Fallback>
                <p:oleObj name="Worksheet" r:id="rId3" imgW="8767821" imgH="638655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68263" y="60326"/>
                        <a:ext cx="9235440" cy="6728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4357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02659E3-F3F2-9D6B-5CA4-61CCEE929EA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27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991B0FB3-6270-3DEF-AD5E-7C2E545C4F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995943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8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139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02659E3-F3F2-9D6B-5CA4-61CCEE929EA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28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007FFD85-D23A-CF7B-7EDA-183575D162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572722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65439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02659E3-F3F2-9D6B-5CA4-61CCEE929EA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29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7E824E32-E5D9-826E-27E4-02A8CAD7A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46956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69638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B399D8-8C45-3F38-CC79-28A8722600BA}"/>
              </a:ext>
            </a:extLst>
          </p:cNvPr>
          <p:cNvSpPr txBox="1"/>
          <p:nvPr/>
        </p:nvSpPr>
        <p:spPr>
          <a:xfrm>
            <a:off x="4632878" y="3013500"/>
            <a:ext cx="284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Farnaz" panose="00000400000000000000" pitchFamily="2" charset="-78"/>
              </a:rPr>
              <a:t>محل نصب تصویر صفحه اول مقاله با کیفیت بالا</a:t>
            </a:r>
            <a:endParaRPr lang="en-US" sz="2400" dirty="0">
              <a:cs typeface="B Farnaz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4B8D007-1768-5EFC-5C6E-5E28FE6714A2}"/>
              </a:ext>
            </a:extLst>
          </p:cNvPr>
          <p:cNvSpPr/>
          <p:nvPr/>
        </p:nvSpPr>
        <p:spPr>
          <a:xfrm>
            <a:off x="2968196" y="1626662"/>
            <a:ext cx="6175804" cy="3604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hlinkClick r:id="rId3" action="ppaction://hlinkfile"/>
            <a:extLst>
              <a:ext uri="{FF2B5EF4-FFF2-40B4-BE49-F238E27FC236}">
                <a16:creationId xmlns:a16="http://schemas.microsoft.com/office/drawing/2014/main" xmlns="" id="{F02659E3-F3F2-9D6B-5CA4-61CCEE929EA0}"/>
              </a:ext>
            </a:extLst>
          </p:cNvPr>
          <p:cNvSpPr txBox="1"/>
          <p:nvPr/>
        </p:nvSpPr>
        <p:spPr>
          <a:xfrm>
            <a:off x="7884368" y="83902"/>
            <a:ext cx="117862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u="sng" dirty="0">
                <a:solidFill>
                  <a:schemeClr val="tx2">
                    <a:lumMod val="50000"/>
                  </a:schemeClr>
                </a:solidFill>
                <a:cs typeface="B Lotus" panose="00000400000000000000" pitchFamily="2" charset="-78"/>
              </a:rPr>
              <a:t>شماره 30</a:t>
            </a:r>
            <a:endParaRPr lang="en-US" sz="2400" b="1" u="sng" dirty="0">
              <a:solidFill>
                <a:schemeClr val="tx2">
                  <a:lumMod val="50000"/>
                </a:schemeClr>
              </a:solidFill>
              <a:cs typeface="B Lotus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1F80CDFA-53C8-448A-49E2-2603FC529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679476"/>
              </p:ext>
            </p:extLst>
          </p:nvPr>
        </p:nvGraphicFramePr>
        <p:xfrm>
          <a:off x="42113" y="1523111"/>
          <a:ext cx="2926080" cy="381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0" name="Worksheet" r:id="rId4" imgW="2123923" imgH="2767223" progId="Excel.Sheet.12">
                  <p:link updateAutomatic="1"/>
                </p:oleObj>
              </mc:Choice>
              <mc:Fallback>
                <p:oleObj name="Worksheet" r:id="rId4" imgW="2123923" imgH="27672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113" y="1523111"/>
                        <a:ext cx="2926080" cy="3811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92577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a-IR" b="1" dirty="0">
                <a:cs typeface="B Lotus" panose="00000400000000000000" pitchFamily="2" charset="-78"/>
              </a:rPr>
              <a:t>طرحهای پژوهشی و فناوری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08A8CA7C-384F-47D5-9867-651C057E6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217026"/>
              </p:ext>
            </p:extLst>
          </p:nvPr>
        </p:nvGraphicFramePr>
        <p:xfrm>
          <a:off x="107504" y="1695172"/>
          <a:ext cx="4464496" cy="486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Worksheet" r:id="rId3" imgW="5900676" imgH="3871903" progId="Excel.Sheet.12">
                  <p:link updateAutomatic="1"/>
                </p:oleObj>
              </mc:Choice>
              <mc:Fallback>
                <p:oleObj name="Worksheet" r:id="rId3" imgW="5900676" imgH="387190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4" y="1695172"/>
                        <a:ext cx="4464496" cy="486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417639"/>
            <a:ext cx="4537947" cy="541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927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a-IR" b="1" dirty="0">
                <a:cs typeface="B Lotus" panose="00000400000000000000" pitchFamily="2" charset="-78"/>
              </a:rPr>
              <a:t>طرحهای پژوهشی و فناوری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A0141596-394B-7352-26D6-74B1E26385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735710"/>
              </p:ext>
            </p:extLst>
          </p:nvPr>
        </p:nvGraphicFramePr>
        <p:xfrm>
          <a:off x="868679" y="1695167"/>
          <a:ext cx="7406640" cy="486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Worksheet" r:id="rId3" imgW="5900676" imgH="3871903" progId="Excel.Sheet.12">
                  <p:link updateAutomatic="1"/>
                </p:oleObj>
              </mc:Choice>
              <mc:Fallback>
                <p:oleObj name="Worksheet" r:id="rId3" imgW="5900676" imgH="387190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8679" y="1695167"/>
                        <a:ext cx="7406640" cy="486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33685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a-IR" b="1" dirty="0">
                <a:cs typeface="B Lotus" panose="00000400000000000000" pitchFamily="2" charset="-78"/>
              </a:rPr>
              <a:t>طرحهای پژوهشی و فناوری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ABDE8167-3A2A-72A1-551E-0F2B8B338D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947455"/>
              </p:ext>
            </p:extLst>
          </p:nvPr>
        </p:nvGraphicFramePr>
        <p:xfrm>
          <a:off x="868679" y="1700800"/>
          <a:ext cx="7406640" cy="486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2" name="Worksheet" r:id="rId3" imgW="5900676" imgH="3871903" progId="Excel.Sheet.12">
                  <p:link updateAutomatic="1"/>
                </p:oleObj>
              </mc:Choice>
              <mc:Fallback>
                <p:oleObj name="Worksheet" r:id="rId3" imgW="5900676" imgH="387190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8679" y="1700800"/>
                        <a:ext cx="7406640" cy="486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86576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a-IR" b="1" dirty="0">
                <a:cs typeface="B Lotus" panose="00000400000000000000" pitchFamily="2" charset="-78"/>
              </a:rPr>
              <a:t>طرحهای پژوهشی و فناوری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2EAD7F6E-71D4-542A-0E83-9265CC26D1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453852"/>
              </p:ext>
            </p:extLst>
          </p:nvPr>
        </p:nvGraphicFramePr>
        <p:xfrm>
          <a:off x="868679" y="1695167"/>
          <a:ext cx="7406640" cy="486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name="Worksheet" r:id="rId3" imgW="5900676" imgH="3871903" progId="Excel.Sheet.12">
                  <p:link updateAutomatic="1"/>
                </p:oleObj>
              </mc:Choice>
              <mc:Fallback>
                <p:oleObj name="Worksheet" r:id="rId3" imgW="5900676" imgH="387190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8679" y="1695167"/>
                        <a:ext cx="7406640" cy="486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70025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a-IR" b="1" dirty="0">
                <a:cs typeface="B Lotus" panose="00000400000000000000" pitchFamily="2" charset="-78"/>
              </a:rPr>
              <a:t>طرحهای پژوهشی و فناوری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F60858D3-E7B3-673C-0321-AF59600C7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871935"/>
              </p:ext>
            </p:extLst>
          </p:nvPr>
        </p:nvGraphicFramePr>
        <p:xfrm>
          <a:off x="868679" y="1695167"/>
          <a:ext cx="7406640" cy="486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0" name="Worksheet" r:id="rId3" imgW="5900676" imgH="3871903" progId="Excel.Sheet.12">
                  <p:link updateAutomatic="1"/>
                </p:oleObj>
              </mc:Choice>
              <mc:Fallback>
                <p:oleObj name="Worksheet" r:id="rId3" imgW="5900676" imgH="387190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8679" y="1695167"/>
                        <a:ext cx="7406640" cy="486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88482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D5E13F"/>
          </a:solidFill>
        </p:spPr>
        <p:txBody>
          <a:bodyPr/>
          <a:lstStyle/>
          <a:p>
            <a:r>
              <a:rPr lang="fa-IR" dirty="0">
                <a:cs typeface="B Lotus" panose="00000400000000000000" pitchFamily="2" charset="-78"/>
              </a:rPr>
              <a:t>تالیف، تصنیف و ترجمه کتاب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E718A1F3-7444-3F7A-04BC-8D4DCBF834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514926"/>
              </p:ext>
            </p:extLst>
          </p:nvPr>
        </p:nvGraphicFramePr>
        <p:xfrm>
          <a:off x="107505" y="1268760"/>
          <a:ext cx="4320480" cy="538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Worksheet" r:id="rId3" imgW="5929242" imgH="4538727" progId="Excel.Sheet.12">
                  <p:link updateAutomatic="1"/>
                </p:oleObj>
              </mc:Choice>
              <mc:Fallback>
                <p:oleObj name="Worksheet" r:id="rId3" imgW="5929242" imgH="45387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5" y="1268760"/>
                        <a:ext cx="4320480" cy="5389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5" y="1248390"/>
            <a:ext cx="4537947" cy="541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31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28552" y="250795"/>
            <a:ext cx="1686893" cy="585917"/>
          </a:xfrm>
          <a:prstGeom prst="rect">
            <a:avLst/>
          </a:prstGeom>
        </p:spPr>
        <p:txBody>
          <a:bodyPr wrap="square" rtlCol="1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b="1" dirty="0">
                <a:cs typeface="B Titr" panose="00000700000000000000" pitchFamily="2" charset="-78"/>
              </a:rPr>
              <a:t>کارشناسی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09DE6209-BE21-1097-422C-B49DE020ED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075498"/>
              </p:ext>
            </p:extLst>
          </p:nvPr>
        </p:nvGraphicFramePr>
        <p:xfrm>
          <a:off x="685798" y="909851"/>
          <a:ext cx="7772400" cy="5038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Worksheet" r:id="rId3" imgW="4304978" imgH="2790823" progId="Excel.Sheet.12">
                  <p:link updateAutomatic="1"/>
                </p:oleObj>
              </mc:Choice>
              <mc:Fallback>
                <p:oleObj name="Worksheet" r:id="rId3" imgW="4304978" imgH="27908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798" y="909851"/>
                        <a:ext cx="7772400" cy="5038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8318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D5E13F"/>
          </a:solidFill>
        </p:spPr>
        <p:txBody>
          <a:bodyPr/>
          <a:lstStyle/>
          <a:p>
            <a:r>
              <a:rPr lang="fa-IR" dirty="0">
                <a:cs typeface="B Lotus" panose="00000400000000000000" pitchFamily="2" charset="-78"/>
              </a:rPr>
              <a:t>تالیف، تصنیف و ترجمه کتاب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2B7D307F-93A4-198A-F529-FE376F95EF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61825"/>
              </p:ext>
            </p:extLst>
          </p:nvPr>
        </p:nvGraphicFramePr>
        <p:xfrm>
          <a:off x="1048010" y="1268760"/>
          <a:ext cx="7040880" cy="538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Worksheet" r:id="rId3" imgW="5929242" imgH="4538727" progId="Excel.Sheet.12">
                  <p:link updateAutomatic="1"/>
                </p:oleObj>
              </mc:Choice>
              <mc:Fallback>
                <p:oleObj name="Worksheet" r:id="rId3" imgW="5929242" imgH="45387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8010" y="1268760"/>
                        <a:ext cx="7040880" cy="5389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12133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D5E13F"/>
          </a:solidFill>
        </p:spPr>
        <p:txBody>
          <a:bodyPr/>
          <a:lstStyle/>
          <a:p>
            <a:r>
              <a:rPr lang="fa-IR" dirty="0">
                <a:cs typeface="B Lotus" panose="00000400000000000000" pitchFamily="2" charset="-78"/>
              </a:rPr>
              <a:t>تالیف، تصنیف و ترجمه کتاب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F926DD8E-6CFA-0449-0D19-28A6C4FC9A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024919"/>
              </p:ext>
            </p:extLst>
          </p:nvPr>
        </p:nvGraphicFramePr>
        <p:xfrm>
          <a:off x="1048009" y="1268760"/>
          <a:ext cx="7040880" cy="538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Worksheet" r:id="rId3" imgW="5929242" imgH="4538727" progId="Excel.Sheet.12">
                  <p:link updateAutomatic="1"/>
                </p:oleObj>
              </mc:Choice>
              <mc:Fallback>
                <p:oleObj name="Worksheet" r:id="rId3" imgW="5929242" imgH="45387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8009" y="1268760"/>
                        <a:ext cx="7040880" cy="5389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65929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D5E13F"/>
          </a:solidFill>
        </p:spPr>
        <p:txBody>
          <a:bodyPr/>
          <a:lstStyle/>
          <a:p>
            <a:r>
              <a:rPr lang="fa-IR" dirty="0">
                <a:cs typeface="B Lotus" panose="00000400000000000000" pitchFamily="2" charset="-78"/>
              </a:rPr>
              <a:t>تالیف، تصنیف و ترجمه کتاب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65CACD63-BE01-CF7E-2AB6-995D29802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15796"/>
              </p:ext>
            </p:extLst>
          </p:nvPr>
        </p:nvGraphicFramePr>
        <p:xfrm>
          <a:off x="1048009" y="1273807"/>
          <a:ext cx="7040880" cy="538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Worksheet" r:id="rId3" imgW="5929242" imgH="4538727" progId="Excel.Sheet.12">
                  <p:link updateAutomatic="1"/>
                </p:oleObj>
              </mc:Choice>
              <mc:Fallback>
                <p:oleObj name="Worksheet" r:id="rId3" imgW="5929242" imgH="45387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8009" y="1273807"/>
                        <a:ext cx="7040880" cy="5389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429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D5E13F"/>
          </a:solidFill>
        </p:spPr>
        <p:txBody>
          <a:bodyPr/>
          <a:lstStyle/>
          <a:p>
            <a:r>
              <a:rPr lang="fa-IR" dirty="0">
                <a:cs typeface="B Lotus" panose="00000400000000000000" pitchFamily="2" charset="-78"/>
              </a:rPr>
              <a:t>تالیف، تصنیف و ترجمه کتاب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AEE3A4B4-DFC3-CA44-0212-B689FAF44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424068"/>
              </p:ext>
            </p:extLst>
          </p:nvPr>
        </p:nvGraphicFramePr>
        <p:xfrm>
          <a:off x="1048009" y="1268760"/>
          <a:ext cx="7040880" cy="538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Worksheet" r:id="rId3" imgW="5929242" imgH="4538727" progId="Excel.Sheet.12">
                  <p:link updateAutomatic="1"/>
                </p:oleObj>
              </mc:Choice>
              <mc:Fallback>
                <p:oleObj name="Worksheet" r:id="rId3" imgW="5929242" imgH="45387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8009" y="1268760"/>
                        <a:ext cx="7040880" cy="5389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4504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E3F1B094-D5E8-ABAA-35C9-54B6C32903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332219"/>
              </p:ext>
            </p:extLst>
          </p:nvPr>
        </p:nvGraphicFramePr>
        <p:xfrm>
          <a:off x="-50800" y="66675"/>
          <a:ext cx="9247188" cy="673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Worksheet" r:id="rId3" imgW="8767821" imgH="6386555" progId="Excel.Sheet.12">
                  <p:link updateAutomatic="1"/>
                </p:oleObj>
              </mc:Choice>
              <mc:Fallback>
                <p:oleObj name="Worksheet" r:id="rId3" imgW="8767821" imgH="638655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50800" y="66675"/>
                        <a:ext cx="9247188" cy="673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9819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239852" y="270593"/>
            <a:ext cx="2664296" cy="648072"/>
          </a:xfrm>
          <a:prstGeom prst="rect">
            <a:avLst/>
          </a:prstGeom>
        </p:spPr>
        <p:txBody>
          <a:bodyPr wrap="square" rtlCol="1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b="1" dirty="0">
                <a:cs typeface="B Titr" panose="00000700000000000000" pitchFamily="2" charset="-78"/>
              </a:rPr>
              <a:t>تحصیلات تکمیلی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xmlns="" id="{E22857C1-439B-B02A-5DB7-828C08873C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578335"/>
              </p:ext>
            </p:extLst>
          </p:nvPr>
        </p:nvGraphicFramePr>
        <p:xfrm>
          <a:off x="735013" y="962025"/>
          <a:ext cx="7672387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Worksheet" r:id="rId3" imgW="4281423" imgH="2785802" progId="Excel.Sheet.12">
                  <p:link updateAutomatic="1"/>
                </p:oleObj>
              </mc:Choice>
              <mc:Fallback>
                <p:oleObj name="Worksheet" r:id="rId3" imgW="4281423" imgH="278580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5013" y="962025"/>
                        <a:ext cx="7672387" cy="543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370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02CD53D5-1406-71CD-9E99-4A64524D3F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95536"/>
              </p:ext>
            </p:extLst>
          </p:nvPr>
        </p:nvGraphicFramePr>
        <p:xfrm>
          <a:off x="0" y="989013"/>
          <a:ext cx="9144000" cy="487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Worksheet" r:id="rId3" imgW="10158544" imgH="5419961" progId="Excel.Sheet.12">
                  <p:link updateAutomatic="1"/>
                </p:oleObj>
              </mc:Choice>
              <mc:Fallback>
                <p:oleObj name="Worksheet" r:id="rId3" imgW="10158544" imgH="541996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989013"/>
                        <a:ext cx="9144000" cy="487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7970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BDD0B36B-66C9-8FD9-750D-A88C74F002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370723"/>
              </p:ext>
            </p:extLst>
          </p:nvPr>
        </p:nvGraphicFramePr>
        <p:xfrm>
          <a:off x="0" y="989013"/>
          <a:ext cx="9144000" cy="4879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Worksheet" r:id="rId3" imgW="10158544" imgH="5419961" progId="Excel.Sheet.12">
                  <p:link updateAutomatic="1"/>
                </p:oleObj>
              </mc:Choice>
              <mc:Fallback>
                <p:oleObj name="Worksheet" r:id="rId3" imgW="10158544" imgH="541996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989013"/>
                        <a:ext cx="9144000" cy="4879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6707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3785</TotalTime>
  <Words>424</Words>
  <Application>Microsoft Office PowerPoint</Application>
  <PresentationFormat>On-screen Show (4:3)</PresentationFormat>
  <Paragraphs>91</Paragraphs>
  <Slides>53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Links</vt:lpstr>
      </vt:variant>
      <vt:variant>
        <vt:i4>49</vt:i4>
      </vt:variant>
      <vt:variant>
        <vt:lpstr>Slide Titles</vt:lpstr>
      </vt:variant>
      <vt:variant>
        <vt:i4>53</vt:i4>
      </vt:variant>
    </vt:vector>
  </HeadingPairs>
  <TitlesOfParts>
    <vt:vector size="110" baseType="lpstr">
      <vt:lpstr>Arial</vt:lpstr>
      <vt:lpstr>B Farnaz</vt:lpstr>
      <vt:lpstr>B Lotus</vt:lpstr>
      <vt:lpstr>B Titr</vt:lpstr>
      <vt:lpstr>Calibri</vt:lpstr>
      <vt:lpstr>Garamond</vt:lpstr>
      <vt:lpstr>Times New Roman</vt:lpstr>
      <vt:lpstr>Office Theme</vt:lpstr>
      <vt:lpstr>C:\Users\Esmaeil\Desktop\فایل ارائه پرونده در هیات اجرایی جذب جدید\UpgradeFile.xlsx!مشخصات فردی!R1C1:R13C8</vt:lpstr>
      <vt:lpstr>C:\Users\Esmaeil\Desktop\فایل ارائه پرونده در هیات اجرایی جذب جدید\UpgradeFile.xlsx!دوره کارشناسی</vt:lpstr>
      <vt:lpstr>C:\Users\Esmaeil\Desktop\فایل ارائه پرونده در هیات اجرایی جذب جدید\UpgradeFile.xlsx!داده کیفیت آموزشی![UpgradeFile.xlsx]داده کیفیت آموزشی Chart 3</vt:lpstr>
      <vt:lpstr>C:\Users\Esmaeil\Desktop\فایل ارائه پرونده در هیات اجرایی جذب جدید\UpgradeFile.xlsx!دوره تحصیلات تکمیلی</vt:lpstr>
      <vt:lpstr>C:\Users\Esmaeil\Desktop\فایل ارائه پرونده در هیات اجرایی جذب جدید\UpgradeFile.xlsx!داده کیفیت آموزشی![UpgradeFile.xlsx]داده کیفیت آموزشی Chart 4</vt:lpstr>
      <vt:lpstr>C:\Users\Esmaeil\Desktop\فایل ارائه پرونده در هیات اجرایی جذب جدید\UpgradeFile.xlsx!اطلاعات مقاله!R1C1:R19C11</vt:lpstr>
      <vt:lpstr>C:\Users\Esmaeil\Desktop\فایل ارائه پرونده در هیات اجرایی جذب جدید\UpgradeFile.xlsx!اطلاعات مقاله!R21C1:R39C11</vt:lpstr>
      <vt:lpstr>C:\Users\Esmaeil\Desktop\فایل ارائه پرونده در هیات اجرایی جذب جدید\UpgradeFile.xlsx!اطلاعات مقاله!R41C1:R59C11</vt:lpstr>
      <vt:lpstr>C:\Users\Esmaeil\Desktop\فایل ارائه پرونده در هیات اجرایی جذب جدید\UpgradeFile.xlsx!مقالات علمی پژوهشی!R3C9:R18C13</vt:lpstr>
      <vt:lpstr>C:\Users\Esmaeil\Desktop\فایل ارائه پرونده در هیات اجرایی جذب جدید\UpgradeFile.xlsx!مقالات علمی پژوهشی!R2C2:R11C3</vt:lpstr>
      <vt:lpstr>C:\Users\Esmaeil\Desktop\فایل ارائه پرونده در هیات اجرایی جذب جدید\UpgradeFile.xlsx!مقالات علمی پژوهشی!R13C2:R22C3</vt:lpstr>
      <vt:lpstr>C:\Users\Esmaeil\Desktop\فایل ارائه پرونده در هیات اجرایی جذب جدید\UpgradeFile.xlsx!مقالات علمی پژوهشی!R24C2:R33C3</vt:lpstr>
      <vt:lpstr>C:\Users\Esmaeil\Desktop\فایل ارائه پرونده در هیات اجرایی جذب جدید\UpgradeFile.xlsx!مقالات علمی پژوهشی!R35C2:R44C3</vt:lpstr>
      <vt:lpstr>C:\Users\Esmaeil\Desktop\فایل ارائه پرونده در هیات اجرایی جذب جدید\UpgradeFile.xlsx!مقالات علمی پژوهشی!R46C2:R55C3</vt:lpstr>
      <vt:lpstr>C:\Users\Esmaeil\Desktop\فایل ارائه پرونده در هیات اجرایی جذب جدید\UpgradeFile.xlsx!مقالات علمی پژوهشی!R57C2:R66C3</vt:lpstr>
      <vt:lpstr>C:\Users\Esmaeil\Desktop\فایل ارائه پرونده در هیات اجرایی جذب جدید\UpgradeFile.xlsx!مقالات علمی پژوهشی!R68C2:R77C3</vt:lpstr>
      <vt:lpstr>C:\Users\Esmaeil\Desktop\فایل ارائه پرونده در هیات اجرایی جذب جدید\UpgradeFile.xlsx!مقالات علمی پژوهشی!R79C2:R88C3</vt:lpstr>
      <vt:lpstr>C:\Users\Esmaeil\Desktop\فایل ارائه پرونده در هیات اجرایی جذب جدید\UpgradeFile.xlsx!مقالات علمی پژوهشی!R90C2:R99C3</vt:lpstr>
      <vt:lpstr>C:\Users\Esmaeil\Desktop\فایل ارائه پرونده در هیات اجرایی جذب جدید\UpgradeFile.xlsx!مقالات علمی پژوهشی!R101C2:R110C3</vt:lpstr>
      <vt:lpstr>C:\Users\Esmaeil\Desktop\فایل ارائه پرونده در هیات اجرایی جذب جدید\UpgradeFile.xlsx!مقالات علمی پژوهشی!R112C2:R121C3</vt:lpstr>
      <vt:lpstr>C:\Users\Esmaeil\Desktop\فایل ارائه پرونده در هیات اجرایی جذب جدید\UpgradeFile.xlsx!مقالات علمی پژوهشی!R123C2:R132C3</vt:lpstr>
      <vt:lpstr>C:\Users\Esmaeil\Desktop\فایل ارائه پرونده در هیات اجرایی جذب جدید\UpgradeFile.xlsx!مقالات علمی پژوهشی!R134C2:R143C3</vt:lpstr>
      <vt:lpstr>C:\Users\Esmaeil\Desktop\فایل ارائه پرونده در هیات اجرایی جذب جدید\UpgradeFile.xlsx!مقالات علمی پژوهشی!R145C2:R154C3</vt:lpstr>
      <vt:lpstr>C:\Users\Esmaeil\Desktop\فایل ارائه پرونده در هیات اجرایی جذب جدید\UpgradeFile.xlsx!مقالات علمی پژوهشی!R156C2:R165C3</vt:lpstr>
      <vt:lpstr>C:\Users\Esmaeil\Desktop\فایل ارائه پرونده در هیات اجرایی جذب جدید\UpgradeFile.xlsx!مقالات علمی پژوهشی!R167C2:R176C3</vt:lpstr>
      <vt:lpstr>C:\Users\Esmaeil\Desktop\فایل ارائه پرونده در هیات اجرایی جذب جدید\UpgradeFile.xlsx!مقالات علمی پژوهشی!R178C2:R187C3</vt:lpstr>
      <vt:lpstr>C:\Users\Esmaeil\Desktop\فایل ارائه پرونده در هیات اجرایی جذب جدید\UpgradeFile.xlsx!مقالات علمی پژوهشی!R189C2:R198C3</vt:lpstr>
      <vt:lpstr>C:\Users\Esmaeil\Desktop\فایل ارائه پرونده در هیات اجرایی جذب جدید\UpgradeFile.xlsx!مقالات علمی پژوهشی!R200C2:R209C3</vt:lpstr>
      <vt:lpstr>C:\Users\Esmaeil\Desktop\فایل ارائه پرونده در هیات اجرایی جذب جدید\UpgradeFile.xlsx!مقالات علمی پژوهشی!R211C2:R220C3</vt:lpstr>
      <vt:lpstr>C:\Users\Esmaeil\Desktop\فایل ارائه پرونده در هیات اجرایی جذب جدید\UpgradeFile.xlsx!مقالات علمی پژوهشی!R222C2:R231C3</vt:lpstr>
      <vt:lpstr>C:\Users\Esmaeil\Desktop\فایل ارائه پرونده در هیات اجرایی جذب جدید\UpgradeFile.xlsx!مقالات علمی پژوهشی!R233C2:R242C3</vt:lpstr>
      <vt:lpstr>C:\Users\Esmaeil\Desktop\فایل ارائه پرونده در هیات اجرایی جذب جدید\UpgradeFile.xlsx!مقالات علمی پژوهشی!R244C2:R253C3</vt:lpstr>
      <vt:lpstr>C:\Users\Esmaeil\Desktop\فایل ارائه پرونده در هیات اجرایی جذب جدید\UpgradeFile.xlsx!مقالات علمی پژوهشی!R255C2:R264C3</vt:lpstr>
      <vt:lpstr>C:\Users\Esmaeil\Desktop\فایل ارائه پرونده در هیات اجرایی جذب جدید\UpgradeFile.xlsx!مقالات علمی پژوهشی!R266C2:R275C3</vt:lpstr>
      <vt:lpstr>C:\Users\Esmaeil\Desktop\فایل ارائه پرونده در هیات اجرایی جذب جدید\UpgradeFile.xlsx!مقالات علمی پژوهشی!R277C2:R286C3</vt:lpstr>
      <vt:lpstr>C:\Users\Esmaeil\Desktop\فایل ارائه پرونده در هیات اجرایی جذب جدید\UpgradeFile.xlsx!مقالات علمی پژوهشی!R288C2:R297C3</vt:lpstr>
      <vt:lpstr>C:\Users\Esmaeil\Desktop\فایل ارائه پرونده در هیات اجرایی جذب جدید\UpgradeFile.xlsx!مقالات علمی پژوهشی!R299C2:R308C3</vt:lpstr>
      <vt:lpstr>C:\Users\Esmaeil\Desktop\فایل ارائه پرونده در هیات اجرایی جذب جدید\UpgradeFile.xlsx!مقالات علمی پژوهشی!R310C2:R319C3</vt:lpstr>
      <vt:lpstr>C:\Users\Esmaeil\Desktop\فایل ارائه پرونده در هیات اجرایی جذب جدید\UpgradeFile.xlsx!مقالات علمی پژوهشی!R321C2:R330C3</vt:lpstr>
      <vt:lpstr>C:\Users\Esmaeil\Desktop\فایل ارائه پرونده در هیات اجرایی جذب جدید\UpgradeFile.xlsx!طرح های پژوهشی و فناوری!R1C1:R14C4</vt:lpstr>
      <vt:lpstr>C:\Users\Esmaeil\Desktop\فایل ارائه پرونده در هیات اجرایی جذب جدید\UpgradeFile.xlsx!طرح های پژوهشی و فناوری!R16C1:R29C4</vt:lpstr>
      <vt:lpstr>C:\Users\Esmaeil\Desktop\فایل ارائه پرونده در هیات اجرایی جذب جدید\UpgradeFile.xlsx!طرح های پژوهشی و فناوری!R31C1:R44C4</vt:lpstr>
      <vt:lpstr>C:\Users\Esmaeil\Desktop\فایل ارائه پرونده در هیات اجرایی جذب جدید\UpgradeFile.xlsx!طرح های پژوهشی و فناوری!R46C1:R59C4</vt:lpstr>
      <vt:lpstr>C:\Users\Esmaeil\Desktop\فایل ارائه پرونده در هیات اجرایی جذب جدید\UpgradeFile.xlsx!طرح های پژوهشی و فناوری!R61C1:R74C4</vt:lpstr>
      <vt:lpstr>C:\Users\Esmaeil\Desktop\فایل ارائه پرونده در هیات اجرایی جذب جدید\UpgradeFile.xlsx!کتاب!R1C1:R17C4</vt:lpstr>
      <vt:lpstr>C:\Users\Esmaeil\Desktop\فایل ارائه پرونده در هیات اجرایی جذب جدید\UpgradeFile.xlsx!کتاب!R20C1:R36C4</vt:lpstr>
      <vt:lpstr>C:\Users\Esmaeil\Desktop\فایل ارائه پرونده در هیات اجرایی جذب جدید\UpgradeFile.xlsx!کتاب!R39C1:R55C4</vt:lpstr>
      <vt:lpstr>C:\Users\Esmaeil\Desktop\فایل ارائه پرونده در هیات اجرایی جذب جدید\UpgradeFile.xlsx!کتاب!R58C1:R74C4</vt:lpstr>
      <vt:lpstr>C:\Users\Esmaeil\Desktop\فایل ارائه پرونده در هیات اجرایی جذب جدید\UpgradeFile.xlsx!کتاب!R77C1:R93C4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H-index</vt:lpstr>
      <vt:lpstr>H-index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طرحهای پژوهشی و فناوری</vt:lpstr>
      <vt:lpstr>طرحهای پژوهشی و فناوری</vt:lpstr>
      <vt:lpstr>طرحهای پژوهشی و فناوری</vt:lpstr>
      <vt:lpstr>طرحهای پژوهشی و فناوری</vt:lpstr>
      <vt:lpstr>طرحهای پژوهشی و فناوری</vt:lpstr>
      <vt:lpstr>تالیف، تصنیف و ترجمه کتاب</vt:lpstr>
      <vt:lpstr>تالیف، تصنیف و ترجمه کتاب</vt:lpstr>
      <vt:lpstr>تالیف، تصنیف و ترجمه کتاب</vt:lpstr>
      <vt:lpstr>تالیف، تصنیف و ترجمه کتاب</vt:lpstr>
      <vt:lpstr>تالیف، تصنیف و ترجمه کتاب</vt:lpstr>
    </vt:vector>
  </TitlesOfParts>
  <Company>MRT www.Win2Farsi.com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Erfan</dc:creator>
  <cp:lastModifiedBy>Windows User</cp:lastModifiedBy>
  <cp:revision>295</cp:revision>
  <dcterms:created xsi:type="dcterms:W3CDTF">2016-06-09T23:15:16Z</dcterms:created>
  <dcterms:modified xsi:type="dcterms:W3CDTF">2023-02-26T09:32:47Z</dcterms:modified>
</cp:coreProperties>
</file>